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9"/>
  </p:notesMasterIdLst>
  <p:sldIdLst>
    <p:sldId id="256" r:id="rId2"/>
    <p:sldId id="257" r:id="rId3"/>
    <p:sldId id="276" r:id="rId4"/>
    <p:sldId id="305" r:id="rId5"/>
    <p:sldId id="259" r:id="rId6"/>
    <p:sldId id="260" r:id="rId7"/>
    <p:sldId id="261" r:id="rId8"/>
    <p:sldId id="262" r:id="rId9"/>
    <p:sldId id="275" r:id="rId10"/>
    <p:sldId id="263" r:id="rId11"/>
    <p:sldId id="306" r:id="rId12"/>
    <p:sldId id="301" r:id="rId13"/>
    <p:sldId id="282" r:id="rId14"/>
    <p:sldId id="289" r:id="rId15"/>
    <p:sldId id="277" r:id="rId16"/>
    <p:sldId id="290" r:id="rId17"/>
    <p:sldId id="278" r:id="rId18"/>
    <p:sldId id="265" r:id="rId19"/>
    <p:sldId id="266" r:id="rId20"/>
    <p:sldId id="267" r:id="rId21"/>
    <p:sldId id="268" r:id="rId22"/>
    <p:sldId id="295" r:id="rId23"/>
    <p:sldId id="293" r:id="rId24"/>
    <p:sldId id="307" r:id="rId25"/>
    <p:sldId id="296" r:id="rId26"/>
    <p:sldId id="298" r:id="rId27"/>
    <p:sldId id="294" r:id="rId28"/>
    <p:sldId id="297" r:id="rId29"/>
    <p:sldId id="269" r:id="rId30"/>
    <p:sldId id="310" r:id="rId31"/>
    <p:sldId id="272" r:id="rId32"/>
    <p:sldId id="309" r:id="rId33"/>
    <p:sldId id="270" r:id="rId34"/>
    <p:sldId id="302" r:id="rId35"/>
    <p:sldId id="303" r:id="rId36"/>
    <p:sldId id="311" r:id="rId37"/>
    <p:sldId id="271" r:id="rId38"/>
    <p:sldId id="312" r:id="rId39"/>
    <p:sldId id="288" r:id="rId40"/>
    <p:sldId id="283" r:id="rId41"/>
    <p:sldId id="300" r:id="rId42"/>
    <p:sldId id="299" r:id="rId43"/>
    <p:sldId id="279" r:id="rId44"/>
    <p:sldId id="304" r:id="rId45"/>
    <p:sldId id="273" r:id="rId46"/>
    <p:sldId id="308" r:id="rId47"/>
    <p:sldId id="291" r:id="rId48"/>
  </p:sldIdLst>
  <p:sldSz cx="12192000" cy="6858000"/>
  <p:notesSz cx="6858000" cy="9144000"/>
  <p:defaultTextStyle>
    <a:defPPr>
      <a:defRPr lang="bg-BG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CE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3" autoAdjust="0"/>
    <p:restoredTop sz="94737" autoAdjust="0"/>
  </p:normalViewPr>
  <p:slideViewPr>
    <p:cSldViewPr snapToGrid="0">
      <p:cViewPr varScale="1">
        <p:scale>
          <a:sx n="122" d="100"/>
          <a:sy n="122" d="100"/>
        </p:scale>
        <p:origin x="90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945EED-DD94-4FBA-ABDB-A405B1FC787E}" type="datetimeFigureOut">
              <a:rPr lang="bg-BG" smtClean="0"/>
              <a:t>21.10.2015 г.</a:t>
            </a:fld>
            <a:endParaRPr lang="bg-B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bg-B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42914B-7C26-4580-8696-0F79634F6300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3429148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42914B-7C26-4580-8696-0F79634F6300}" type="slidenum">
              <a:rPr lang="bg-BG" smtClean="0"/>
              <a:t>12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213918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bg-BG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bg-B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009F0-F148-476B-B0B1-731F03CD5F61}" type="datetimeFigureOut">
              <a:rPr lang="bg-BG" smtClean="0"/>
              <a:t>21.10.2015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68D3D-BCB9-4E9C-BC65-4ECF4FFDD18F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682496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bg-B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bg-B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009F0-F148-476B-B0B1-731F03CD5F61}" type="datetimeFigureOut">
              <a:rPr lang="bg-BG" smtClean="0"/>
              <a:t>21.10.2015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68D3D-BCB9-4E9C-BC65-4ECF4FFDD18F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2581012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bg-B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bg-B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009F0-F148-476B-B0B1-731F03CD5F61}" type="datetimeFigureOut">
              <a:rPr lang="bg-BG" smtClean="0"/>
              <a:t>21.10.2015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68D3D-BCB9-4E9C-BC65-4ECF4FFDD18F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2480595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bg-B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bg-B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009F0-F148-476B-B0B1-731F03CD5F61}" type="datetimeFigureOut">
              <a:rPr lang="bg-BG" smtClean="0"/>
              <a:t>21.10.2015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68D3D-BCB9-4E9C-BC65-4ECF4FFDD18F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2523059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bg-B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009F0-F148-476B-B0B1-731F03CD5F61}" type="datetimeFigureOut">
              <a:rPr lang="bg-BG" smtClean="0"/>
              <a:t>21.10.2015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68D3D-BCB9-4E9C-BC65-4ECF4FFDD18F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7579793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bg-BG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bg-BG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bg-BG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009F0-F148-476B-B0B1-731F03CD5F61}" type="datetimeFigureOut">
              <a:rPr lang="bg-BG" smtClean="0"/>
              <a:t>21.10.2015 г.</a:t>
            </a:fld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68D3D-BCB9-4E9C-BC65-4ECF4FFDD18F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0398070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bg-B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bg-BG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bg-BG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009F0-F148-476B-B0B1-731F03CD5F61}" type="datetimeFigureOut">
              <a:rPr lang="bg-BG" smtClean="0"/>
              <a:t>21.10.2015 г.</a:t>
            </a:fld>
            <a:endParaRPr lang="bg-BG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68D3D-BCB9-4E9C-BC65-4ECF4FFDD18F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4724363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bg-BG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009F0-F148-476B-B0B1-731F03CD5F61}" type="datetimeFigureOut">
              <a:rPr lang="bg-BG" smtClean="0"/>
              <a:t>21.10.2015 г.</a:t>
            </a:fld>
            <a:endParaRPr lang="bg-B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68D3D-BCB9-4E9C-BC65-4ECF4FFDD18F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1950966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009F0-F148-476B-B0B1-731F03CD5F61}" type="datetimeFigureOut">
              <a:rPr lang="bg-BG" smtClean="0"/>
              <a:t>21.10.2015 г.</a:t>
            </a:fld>
            <a:endParaRPr lang="bg-BG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68D3D-BCB9-4E9C-BC65-4ECF4FFDD18F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8299919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bg-B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bg-B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009F0-F148-476B-B0B1-731F03CD5F61}" type="datetimeFigureOut">
              <a:rPr lang="bg-BG" smtClean="0"/>
              <a:t>21.10.2015 г.</a:t>
            </a:fld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68D3D-BCB9-4E9C-BC65-4ECF4FFDD18F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7511608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bg-BG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bg-B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009F0-F148-476B-B0B1-731F03CD5F61}" type="datetimeFigureOut">
              <a:rPr lang="bg-BG" smtClean="0"/>
              <a:t>21.10.2015 г.</a:t>
            </a:fld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68D3D-BCB9-4E9C-BC65-4ECF4FFDD18F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791122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bg-B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bg-B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D009F0-F148-476B-B0B1-731F03CD5F61}" type="datetimeFigureOut">
              <a:rPr lang="bg-BG" smtClean="0"/>
              <a:t>21.10.2015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468D3D-BCB9-4E9C-BC65-4ECF4FFDD18F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7871507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bg-BG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" y="283"/>
            <a:ext cx="12190992" cy="685743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008771"/>
            <a:ext cx="9144000" cy="1891425"/>
          </a:xfrm>
        </p:spPr>
        <p:txBody>
          <a:bodyPr>
            <a:no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Introduction in </a:t>
            </a:r>
            <a:br>
              <a:rPr lang="en-US" dirty="0" smtClean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</a:br>
            <a:r>
              <a:rPr lang="en-US" dirty="0" smtClean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Mobile UX Design</a:t>
            </a:r>
            <a:endParaRPr lang="bg-BG" dirty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6487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" y="-176998"/>
            <a:ext cx="12190992" cy="6857433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149573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Comfortable </a:t>
            </a: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zones of interactions</a:t>
            </a:r>
            <a:endParaRPr lang="bg-BG" sz="3600" dirty="0">
              <a:solidFill>
                <a:schemeClr val="tx1">
                  <a:lumMod val="65000"/>
                  <a:lumOff val="35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6" name="Rectangle 5"/>
          <p:cNvSpPr>
            <a:spLocks noChangeAspect="1"/>
          </p:cNvSpPr>
          <p:nvPr/>
        </p:nvSpPr>
        <p:spPr>
          <a:xfrm rot="2700000">
            <a:off x="10820991" y="-2196586"/>
            <a:ext cx="3503567" cy="3448780"/>
          </a:xfrm>
          <a:prstGeom prst="rect">
            <a:avLst/>
          </a:prstGeom>
          <a:solidFill>
            <a:srgbClr val="5CE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r>
              <a:rPr lang="bg-BG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7199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149573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Touch Target Size</a:t>
            </a:r>
            <a:endParaRPr lang="bg-BG" sz="3600" dirty="0">
              <a:solidFill>
                <a:schemeClr val="tx1">
                  <a:lumMod val="65000"/>
                  <a:lumOff val="35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5" name="Content Placeholder 3"/>
          <p:cNvSpPr>
            <a:spLocks noGrp="1"/>
          </p:cNvSpPr>
          <p:nvPr>
            <p:ph sz="quarter" idx="4294967295" hasCustomPrompt="1"/>
          </p:nvPr>
        </p:nvSpPr>
        <p:spPr>
          <a:xfrm>
            <a:off x="838200" y="1964084"/>
            <a:ext cx="10754532" cy="2964377"/>
          </a:xfrm>
          <a:prstGeom prst="rect">
            <a:avLst/>
          </a:prstGeom>
        </p:spPr>
        <p:txBody>
          <a:bodyPr/>
          <a:lstStyle>
            <a:lvl2pPr marL="182880" indent="-182880">
              <a:defRPr sz="2400"/>
            </a:lvl2pPr>
            <a:lvl3pPr marL="457200" indent="-182880">
              <a:defRPr/>
            </a:lvl3pPr>
            <a:lvl4pPr marL="731520" indent="-182880">
              <a:defRPr/>
            </a:lvl4pPr>
            <a:lvl5pPr marL="1005840" indent="-182880">
              <a:defRPr/>
            </a:lvl5pPr>
          </a:lstStyle>
          <a:p>
            <a:pPr lvl="1">
              <a:lnSpc>
                <a:spcPct val="120000"/>
              </a:lnSpc>
              <a:buClr>
                <a:srgbClr val="5CE600"/>
              </a:buClr>
            </a:pP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Graphical 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U</a:t>
            </a: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ser Interface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</a:t>
            </a: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(GUI) – precise interaction with keyboard and mouse – sense of sight;</a:t>
            </a:r>
          </a:p>
          <a:p>
            <a:pPr lvl="1">
              <a:lnSpc>
                <a:spcPct val="120000"/>
              </a:lnSpc>
              <a:buClr>
                <a:srgbClr val="5CE600"/>
              </a:buClr>
            </a:pP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Touch User Interface (TUI) – we are using our hands - sense of touch;</a:t>
            </a:r>
          </a:p>
          <a:p>
            <a:pPr lvl="1">
              <a:lnSpc>
                <a:spcPct val="120000"/>
              </a:lnSpc>
              <a:buClr>
                <a:srgbClr val="5CE600"/>
              </a:buClr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large enough target </a:t>
            </a: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size – adjustment of the touch zone and the size of the controls used in the interface</a:t>
            </a:r>
          </a:p>
        </p:txBody>
      </p:sp>
      <p:sp>
        <p:nvSpPr>
          <p:cNvPr id="6" name="Rectangle 5"/>
          <p:cNvSpPr/>
          <p:nvPr/>
        </p:nvSpPr>
        <p:spPr>
          <a:xfrm rot="2700000">
            <a:off x="6988019" y="3859262"/>
            <a:ext cx="16890890" cy="16823316"/>
          </a:xfrm>
          <a:prstGeom prst="rect">
            <a:avLst/>
          </a:prstGeom>
          <a:solidFill>
            <a:srgbClr val="5CE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dirty="0" smtClean="0"/>
              <a:t>      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1827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" y="283"/>
            <a:ext cx="12190992" cy="6857433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39814" y="284"/>
            <a:ext cx="2462939" cy="1053602"/>
          </a:xfrm>
        </p:spPr>
        <p:txBody>
          <a:bodyPr>
            <a:normAutofit/>
          </a:bodyPr>
          <a:lstStyle/>
          <a:p>
            <a:pPr algn="ctr"/>
            <a:r>
              <a:rPr lang="en-US" sz="3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Android</a:t>
            </a:r>
            <a:endParaRPr lang="bg-BG" sz="3200" dirty="0">
              <a:solidFill>
                <a:schemeClr val="tx1">
                  <a:lumMod val="65000"/>
                  <a:lumOff val="35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4895526" y="7749"/>
            <a:ext cx="2462939" cy="10536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iOS</a:t>
            </a:r>
            <a:endParaRPr lang="bg-BG" sz="3200" dirty="0">
              <a:solidFill>
                <a:schemeClr val="tx1">
                  <a:lumMod val="65000"/>
                  <a:lumOff val="35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8951238" y="7749"/>
            <a:ext cx="2462939" cy="10536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 smtClean="0">
                <a:solidFill>
                  <a:schemeClr val="bg1">
                    <a:lumMod val="6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Windows</a:t>
            </a:r>
            <a:endParaRPr lang="bg-BG" sz="3200" dirty="0">
              <a:solidFill>
                <a:schemeClr val="bg1">
                  <a:lumMod val="65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978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" y="327806"/>
            <a:ext cx="12190992" cy="6857433"/>
          </a:xfrm>
          <a:prstGeom prst="rect">
            <a:avLst/>
          </a:prstGeom>
        </p:spPr>
      </p:pic>
      <p:sp>
        <p:nvSpPr>
          <p:cNvPr id="6" name="Rectangle 5"/>
          <p:cNvSpPr>
            <a:spLocks noChangeAspect="1"/>
          </p:cNvSpPr>
          <p:nvPr/>
        </p:nvSpPr>
        <p:spPr>
          <a:xfrm rot="2700000">
            <a:off x="10820991" y="-2196586"/>
            <a:ext cx="3503567" cy="3448780"/>
          </a:xfrm>
          <a:prstGeom prst="rect">
            <a:avLst/>
          </a:prstGeom>
          <a:solidFill>
            <a:srgbClr val="5CE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r>
              <a:rPr lang="bg-BG" dirty="0" smtClean="0"/>
              <a:t> </a:t>
            </a:r>
            <a:endParaRPr lang="en-US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838200" y="14957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Touchable Controls</a:t>
            </a:r>
            <a:endParaRPr lang="bg-BG" sz="3600" dirty="0">
              <a:solidFill>
                <a:schemeClr val="tx1">
                  <a:lumMod val="65000"/>
                  <a:lumOff val="35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8184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" y="327806"/>
            <a:ext cx="12190992" cy="6857433"/>
          </a:xfrm>
          <a:prstGeom prst="rect">
            <a:avLst/>
          </a:prstGeom>
        </p:spPr>
      </p:pic>
      <p:sp>
        <p:nvSpPr>
          <p:cNvPr id="5" name="Rectangle 4"/>
          <p:cNvSpPr>
            <a:spLocks noChangeAspect="1"/>
          </p:cNvSpPr>
          <p:nvPr/>
        </p:nvSpPr>
        <p:spPr>
          <a:xfrm rot="2700000">
            <a:off x="10820991" y="-2196586"/>
            <a:ext cx="3503567" cy="3448780"/>
          </a:xfrm>
          <a:prstGeom prst="rect">
            <a:avLst/>
          </a:prstGeom>
          <a:solidFill>
            <a:srgbClr val="5CE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r>
              <a:rPr lang="bg-BG" dirty="0" smtClean="0"/>
              <a:t> </a:t>
            </a:r>
            <a:endParaRPr lang="en-US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838200" y="14957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Touchable Controls</a:t>
            </a:r>
            <a:endParaRPr lang="bg-BG" sz="3600" dirty="0">
              <a:solidFill>
                <a:schemeClr val="tx1">
                  <a:lumMod val="65000"/>
                  <a:lumOff val="35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0590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838200" y="14957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Gestures</a:t>
            </a:r>
            <a:endParaRPr lang="bg-BG" sz="3600" dirty="0">
              <a:solidFill>
                <a:schemeClr val="tx1">
                  <a:lumMod val="65000"/>
                  <a:lumOff val="35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6" name="Content Placeholder 3"/>
          <p:cNvSpPr txBox="1">
            <a:spLocks/>
          </p:cNvSpPr>
          <p:nvPr/>
        </p:nvSpPr>
        <p:spPr>
          <a:xfrm>
            <a:off x="838199" y="1685114"/>
            <a:ext cx="9886627" cy="26854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2880" indent="-18288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18288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31520" indent="-18288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05840" indent="-18288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  <a:buClr>
                <a:srgbClr val="5CE600"/>
              </a:buClr>
            </a:pP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we 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communicate </a:t>
            </a: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with people </a:t>
            </a: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through </a:t>
            </a: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gestures;</a:t>
            </a:r>
            <a:endParaRPr lang="en-US" dirty="0" smtClean="0">
              <a:solidFill>
                <a:schemeClr val="tx1">
                  <a:lumMod val="85000"/>
                  <a:lumOff val="15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lvl="1">
              <a:lnSpc>
                <a:spcPct val="120000"/>
              </a:lnSpc>
              <a:buClr>
                <a:srgbClr val="5CE600"/>
              </a:buClr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gestures are invisible by default</a:t>
            </a: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;</a:t>
            </a:r>
          </a:p>
          <a:p>
            <a:pPr lvl="1">
              <a:lnSpc>
                <a:spcPct val="120000"/>
              </a:lnSpc>
              <a:buClr>
                <a:srgbClr val="5CE600"/>
              </a:buClr>
            </a:pP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avoid using too complicated combinations – </a:t>
            </a: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multi-figures gestures</a:t>
            </a:r>
            <a:r>
              <a:rPr lang="bg-BG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;</a:t>
            </a:r>
            <a:endParaRPr lang="en-US" dirty="0" smtClean="0">
              <a:solidFill>
                <a:schemeClr val="tx1">
                  <a:lumMod val="85000"/>
                  <a:lumOff val="15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lvl="1">
              <a:lnSpc>
                <a:spcPct val="120000"/>
              </a:lnSpc>
              <a:buClr>
                <a:srgbClr val="5CE600"/>
              </a:buClr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b</a:t>
            </a: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e sure target 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size is large enough</a:t>
            </a:r>
            <a:r>
              <a:rPr lang="bg-BG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</a:t>
            </a: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to avoid mistakes;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0" lvl="1" indent="0">
              <a:lnSpc>
                <a:spcPct val="120000"/>
              </a:lnSpc>
              <a:buClr>
                <a:srgbClr val="5CE600"/>
              </a:buClr>
              <a:buNone/>
            </a:pP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</a:t>
            </a:r>
          </a:p>
        </p:txBody>
      </p:sp>
      <p:sp>
        <p:nvSpPr>
          <p:cNvPr id="8" name="Rectangle 7"/>
          <p:cNvSpPr/>
          <p:nvPr/>
        </p:nvSpPr>
        <p:spPr>
          <a:xfrm rot="2700000">
            <a:off x="6988019" y="3859262"/>
            <a:ext cx="16890890" cy="16823316"/>
          </a:xfrm>
          <a:prstGeom prst="rect">
            <a:avLst/>
          </a:prstGeom>
          <a:solidFill>
            <a:srgbClr val="5CE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dirty="0" smtClean="0"/>
              <a:t>      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5011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" y="74928"/>
            <a:ext cx="12190992" cy="685743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 rot="2700000">
            <a:off x="6988019" y="3859262"/>
            <a:ext cx="16890890" cy="16823316"/>
          </a:xfrm>
          <a:prstGeom prst="rect">
            <a:avLst/>
          </a:prstGeom>
          <a:solidFill>
            <a:srgbClr val="5CE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dirty="0" smtClean="0"/>
              <a:t>        </a:t>
            </a:r>
            <a:endParaRPr lang="en-US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838200" y="149573"/>
            <a:ext cx="10515600" cy="19426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3D Touch Gestures</a:t>
            </a:r>
          </a:p>
          <a:p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Peek and Pop</a:t>
            </a:r>
            <a:endParaRPr lang="bg-BG" sz="2800" dirty="0">
              <a:solidFill>
                <a:schemeClr val="tx1">
                  <a:lumMod val="65000"/>
                  <a:lumOff val="35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441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838200" y="14957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Native </a:t>
            </a:r>
            <a:r>
              <a:rPr lang="en-US" sz="3600" dirty="0" smtClean="0">
                <a:solidFill>
                  <a:srgbClr val="5CE60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vs</a:t>
            </a:r>
            <a:r>
              <a:rPr lang="en-US" sz="3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Web Apps</a:t>
            </a:r>
            <a:endParaRPr lang="bg-BG" sz="3600" dirty="0">
              <a:solidFill>
                <a:schemeClr val="tx1">
                  <a:lumMod val="65000"/>
                  <a:lumOff val="35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 rot="2700000">
            <a:off x="6988019" y="3859262"/>
            <a:ext cx="16890890" cy="16823316"/>
          </a:xfrm>
          <a:prstGeom prst="rect">
            <a:avLst/>
          </a:prstGeom>
          <a:solidFill>
            <a:srgbClr val="5CE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dirty="0" smtClean="0"/>
              <a:t>        </a:t>
            </a:r>
            <a:endParaRPr lang="en-US" dirty="0"/>
          </a:p>
        </p:txBody>
      </p:sp>
      <p:sp>
        <p:nvSpPr>
          <p:cNvPr id="6" name="Content Placeholder 3"/>
          <p:cNvSpPr txBox="1">
            <a:spLocks/>
          </p:cNvSpPr>
          <p:nvPr/>
        </p:nvSpPr>
        <p:spPr>
          <a:xfrm>
            <a:off x="838198" y="1685114"/>
            <a:ext cx="9657863" cy="45515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2880" indent="-18288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18288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31520" indent="-18288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05840" indent="-18288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40000"/>
              </a:lnSpc>
              <a:buClr>
                <a:srgbClr val="5CE600"/>
              </a:buClr>
              <a:buNone/>
            </a:pP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It is not needed to separate them. Both should follow best mobile design practices. Things in common for 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native and web apps </a:t>
            </a: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are:</a:t>
            </a:r>
          </a:p>
          <a:p>
            <a:pPr lvl="1">
              <a:lnSpc>
                <a:spcPct val="140000"/>
              </a:lnSpc>
              <a:buClr>
                <a:srgbClr val="5CE600"/>
              </a:buClr>
            </a:pP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user;</a:t>
            </a:r>
            <a:endParaRPr lang="en-US" dirty="0" smtClean="0">
              <a:solidFill>
                <a:schemeClr val="tx1">
                  <a:lumMod val="85000"/>
                  <a:lumOff val="15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lvl="1">
              <a:lnSpc>
                <a:spcPct val="140000"/>
              </a:lnSpc>
              <a:buClr>
                <a:srgbClr val="5CE600"/>
              </a:buClr>
            </a:pP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web browser</a:t>
            </a:r>
            <a:endParaRPr lang="en-US" dirty="0" smtClean="0">
              <a:solidFill>
                <a:schemeClr val="tx1">
                  <a:lumMod val="85000"/>
                  <a:lumOff val="15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0" lvl="1" indent="0">
              <a:lnSpc>
                <a:spcPct val="140000"/>
              </a:lnSpc>
              <a:buClr>
                <a:srgbClr val="5CE600"/>
              </a:buClr>
              <a:buNone/>
            </a:pP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51308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 rot="2700000">
            <a:off x="6988019" y="3859262"/>
            <a:ext cx="16890890" cy="16823316"/>
          </a:xfrm>
          <a:prstGeom prst="rect">
            <a:avLst/>
          </a:prstGeom>
          <a:solidFill>
            <a:srgbClr val="5CE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dirty="0" smtClean="0"/>
              <a:t>        </a:t>
            </a:r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38200" y="14957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Mobile First</a:t>
            </a:r>
            <a:endParaRPr lang="bg-BG" sz="3600" dirty="0">
              <a:solidFill>
                <a:schemeClr val="tx1">
                  <a:lumMod val="65000"/>
                  <a:lumOff val="35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8" name="Content Placeholder 3"/>
          <p:cNvSpPr txBox="1">
            <a:spLocks/>
          </p:cNvSpPr>
          <p:nvPr/>
        </p:nvSpPr>
        <p:spPr>
          <a:xfrm>
            <a:off x="838200" y="1685114"/>
            <a:ext cx="9681308" cy="269931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2880" indent="-18288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18288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31520" indent="-18288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05840" indent="-18288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20000"/>
              </a:lnSpc>
              <a:buClr>
                <a:srgbClr val="5CE600"/>
              </a:buClr>
              <a:buNone/>
            </a:pP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Start 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designing</a:t>
            </a:r>
            <a:r>
              <a:rPr lang="bg-BG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for the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6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small</a:t>
            </a: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target form factor and</a:t>
            </a: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</a:t>
            </a:r>
            <a:r>
              <a:rPr lang="en-US" sz="6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increase</a:t>
            </a: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the content to the large-scaled screen. 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0" lvl="1" indent="0">
              <a:lnSpc>
                <a:spcPct val="120000"/>
              </a:lnSpc>
              <a:buClr>
                <a:srgbClr val="5CE600"/>
              </a:buClr>
              <a:buNone/>
            </a:pP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57292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" y="0"/>
            <a:ext cx="12190992" cy="6857433"/>
          </a:xfrm>
          <a:prstGeom prst="rect">
            <a:avLst/>
          </a:prstGeom>
        </p:spPr>
      </p:pic>
      <p:sp>
        <p:nvSpPr>
          <p:cNvPr id="6" name="Rectangle 5"/>
          <p:cNvSpPr>
            <a:spLocks noChangeAspect="1"/>
          </p:cNvSpPr>
          <p:nvPr/>
        </p:nvSpPr>
        <p:spPr>
          <a:xfrm rot="2700000">
            <a:off x="10820991" y="-2196586"/>
            <a:ext cx="3503567" cy="3448780"/>
          </a:xfrm>
          <a:prstGeom prst="rect">
            <a:avLst/>
          </a:prstGeom>
          <a:solidFill>
            <a:srgbClr val="5CE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r>
              <a:rPr lang="bg-BG" dirty="0" smtClean="0"/>
              <a:t> </a:t>
            </a:r>
            <a:endParaRPr lang="en-US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838200" y="14957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Reduce </a:t>
            </a:r>
            <a:r>
              <a:rPr lang="en-US" sz="3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the Content</a:t>
            </a:r>
            <a:endParaRPr lang="bg-BG" sz="3600" dirty="0">
              <a:solidFill>
                <a:schemeClr val="tx1">
                  <a:lumMod val="65000"/>
                  <a:lumOff val="35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4143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" y="283"/>
            <a:ext cx="12190992" cy="685743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13742" y="1826583"/>
            <a:ext cx="590897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Liliya Karakoleva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13742" y="2663889"/>
            <a:ext cx="3127395" cy="16619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2800" dirty="0" err="1">
                <a:solidFill>
                  <a:schemeClr val="bg2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Senior</a:t>
            </a:r>
            <a:r>
              <a:rPr lang="bg-BG" sz="2800" dirty="0">
                <a:solidFill>
                  <a:schemeClr val="bg2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UX </a:t>
            </a:r>
            <a:r>
              <a:rPr lang="bg-BG" sz="2800" dirty="0" err="1">
                <a:solidFill>
                  <a:schemeClr val="bg2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Designer</a:t>
            </a:r>
            <a:r>
              <a:rPr lang="bg-BG" sz="2800" dirty="0">
                <a:solidFill>
                  <a:schemeClr val="bg2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,</a:t>
            </a:r>
            <a:endParaRPr lang="en-US" sz="2800" dirty="0">
              <a:solidFill>
                <a:schemeClr val="bg2">
                  <a:lumMod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bg-BG" sz="2800" dirty="0">
                <a:solidFill>
                  <a:schemeClr val="bg2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ASP.NET </a:t>
            </a:r>
            <a:r>
              <a:rPr lang="bg-BG" sz="2800" dirty="0" smtClean="0">
                <a:solidFill>
                  <a:schemeClr val="bg2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AJAX,</a:t>
            </a:r>
            <a:endParaRPr lang="en-US" sz="2800" dirty="0" smtClean="0">
              <a:solidFill>
                <a:schemeClr val="bg2">
                  <a:lumMod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en-US" sz="2800" dirty="0" smtClean="0">
                <a:solidFill>
                  <a:schemeClr val="bg2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Telerik</a:t>
            </a:r>
            <a:endParaRPr lang="bg-BG" sz="2800" dirty="0">
              <a:solidFill>
                <a:schemeClr val="bg2">
                  <a:lumMod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9796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" y="283"/>
            <a:ext cx="12190992" cy="6857433"/>
          </a:xfrm>
          <a:prstGeom prst="rect">
            <a:avLst/>
          </a:prstGeom>
        </p:spPr>
      </p:pic>
      <p:sp>
        <p:nvSpPr>
          <p:cNvPr id="6" name="Rectangle 5"/>
          <p:cNvSpPr>
            <a:spLocks noChangeAspect="1"/>
          </p:cNvSpPr>
          <p:nvPr/>
        </p:nvSpPr>
        <p:spPr>
          <a:xfrm rot="2700000">
            <a:off x="10820991" y="-2196586"/>
            <a:ext cx="3503567" cy="3448780"/>
          </a:xfrm>
          <a:prstGeom prst="rect">
            <a:avLst/>
          </a:prstGeom>
          <a:solidFill>
            <a:srgbClr val="5CE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r>
              <a:rPr lang="bg-BG" dirty="0" smtClean="0"/>
              <a:t> </a:t>
            </a:r>
            <a:endParaRPr lang="en-US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838200" y="14957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Increase the Content</a:t>
            </a:r>
            <a:endParaRPr lang="bg-BG" sz="3600" dirty="0">
              <a:solidFill>
                <a:schemeClr val="tx1">
                  <a:lumMod val="65000"/>
                  <a:lumOff val="35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8788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3"/>
          <p:cNvSpPr txBox="1">
            <a:spLocks/>
          </p:cNvSpPr>
          <p:nvPr/>
        </p:nvSpPr>
        <p:spPr>
          <a:xfrm>
            <a:off x="838199" y="1685113"/>
            <a:ext cx="9638655" cy="403376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2880" indent="-18288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18288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31520" indent="-18288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05840" indent="-18288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40000"/>
              </a:lnSpc>
              <a:buClr>
                <a:srgbClr val="5CE600"/>
              </a:buClr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u</a:t>
            </a: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ser-centric design</a:t>
            </a:r>
          </a:p>
          <a:p>
            <a:pPr lvl="1">
              <a:lnSpc>
                <a:spcPct val="140000"/>
              </a:lnSpc>
              <a:buClr>
                <a:srgbClr val="5CE600"/>
              </a:buClr>
            </a:pP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filter 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the essential part and features of a </a:t>
            </a: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project;</a:t>
            </a:r>
          </a:p>
          <a:p>
            <a:pPr lvl="1">
              <a:lnSpc>
                <a:spcPct val="140000"/>
              </a:lnSpc>
              <a:buClr>
                <a:srgbClr val="5CE600"/>
              </a:buClr>
            </a:pP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focus on vital elements of the content</a:t>
            </a:r>
          </a:p>
          <a:p>
            <a:pPr lvl="1">
              <a:lnSpc>
                <a:spcPct val="140000"/>
              </a:lnSpc>
              <a:buClr>
                <a:srgbClr val="5CE600"/>
              </a:buClr>
            </a:pP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explore and innovate</a:t>
            </a:r>
          </a:p>
          <a:p>
            <a:pPr lvl="1">
              <a:lnSpc>
                <a:spcPct val="140000"/>
              </a:lnSpc>
              <a:buClr>
                <a:srgbClr val="5CE600"/>
              </a:buClr>
            </a:pPr>
            <a:endParaRPr lang="en-US" dirty="0" smtClean="0">
              <a:solidFill>
                <a:schemeClr val="tx1">
                  <a:lumMod val="85000"/>
                  <a:lumOff val="15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lvl="1">
              <a:lnSpc>
                <a:spcPct val="140000"/>
              </a:lnSpc>
              <a:buClr>
                <a:srgbClr val="5CE600"/>
              </a:buClr>
            </a:pPr>
            <a:endParaRPr lang="en-US" dirty="0" smtClean="0">
              <a:solidFill>
                <a:schemeClr val="tx1">
                  <a:lumMod val="85000"/>
                  <a:lumOff val="15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0" lvl="1" indent="0">
              <a:lnSpc>
                <a:spcPct val="140000"/>
              </a:lnSpc>
              <a:buClr>
                <a:srgbClr val="5CE600"/>
              </a:buClr>
              <a:buNone/>
            </a:pP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38200" y="14957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Mobile First</a:t>
            </a:r>
            <a:endParaRPr lang="bg-BG" sz="3600" dirty="0">
              <a:solidFill>
                <a:schemeClr val="tx1">
                  <a:lumMod val="65000"/>
                  <a:lumOff val="35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8" name="Rectangle 7"/>
          <p:cNvSpPr>
            <a:spLocks noChangeAspect="1"/>
          </p:cNvSpPr>
          <p:nvPr/>
        </p:nvSpPr>
        <p:spPr>
          <a:xfrm rot="2700000">
            <a:off x="10820991" y="-2196586"/>
            <a:ext cx="3503567" cy="3448780"/>
          </a:xfrm>
          <a:prstGeom prst="rect">
            <a:avLst/>
          </a:prstGeom>
          <a:solidFill>
            <a:srgbClr val="5CE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r>
              <a:rPr lang="bg-BG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495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8159" y="1811370"/>
            <a:ext cx="10515600" cy="2312761"/>
          </a:xfrm>
        </p:spPr>
        <p:txBody>
          <a:bodyPr>
            <a:normAutofit/>
          </a:bodyPr>
          <a:lstStyle/>
          <a:p>
            <a:r>
              <a:rPr lang="en-US" sz="8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RadEditor</a:t>
            </a:r>
            <a:r>
              <a:rPr lang="en-US" sz="89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4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Mobile Rendering</a:t>
            </a:r>
            <a:endParaRPr lang="en-US" sz="4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 rot="2700000">
            <a:off x="6988019" y="3859262"/>
            <a:ext cx="16890890" cy="16823316"/>
          </a:xfrm>
          <a:prstGeom prst="rect">
            <a:avLst/>
          </a:prstGeom>
          <a:solidFill>
            <a:srgbClr val="5CE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dirty="0" smtClean="0"/>
              <a:t>      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1128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838200" y="14957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Word </a:t>
            </a:r>
            <a:r>
              <a:rPr lang="en-US" sz="3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Microsoft </a:t>
            </a: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Office</a:t>
            </a:r>
            <a:endParaRPr lang="bg-BG" sz="3600" dirty="0">
              <a:solidFill>
                <a:schemeClr val="tx1">
                  <a:lumMod val="65000"/>
                  <a:lumOff val="35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8" name="Rectangle 7"/>
          <p:cNvSpPr>
            <a:spLocks noChangeAspect="1"/>
          </p:cNvSpPr>
          <p:nvPr/>
        </p:nvSpPr>
        <p:spPr>
          <a:xfrm rot="2700000">
            <a:off x="10820991" y="-2196586"/>
            <a:ext cx="3503567" cy="3448780"/>
          </a:xfrm>
          <a:prstGeom prst="rect">
            <a:avLst/>
          </a:prstGeom>
          <a:solidFill>
            <a:srgbClr val="5CE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r>
              <a:rPr lang="bg-BG" dirty="0" smtClean="0"/>
              <a:t> 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416" y="1762119"/>
            <a:ext cx="4120555" cy="305384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9561" y="2564565"/>
            <a:ext cx="5790721" cy="396207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3456" y="1347812"/>
            <a:ext cx="5790721" cy="1950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58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" y="283"/>
            <a:ext cx="12190992" cy="6857433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38200" y="14957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WYSIWUG</a:t>
            </a:r>
            <a:endParaRPr lang="bg-BG" sz="3600" dirty="0">
              <a:solidFill>
                <a:schemeClr val="tx1">
                  <a:lumMod val="65000"/>
                  <a:lumOff val="35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8" name="Rectangle 7"/>
          <p:cNvSpPr>
            <a:spLocks noChangeAspect="1"/>
          </p:cNvSpPr>
          <p:nvPr/>
        </p:nvSpPr>
        <p:spPr>
          <a:xfrm rot="2700000">
            <a:off x="10820991" y="-2196586"/>
            <a:ext cx="3503567" cy="3448780"/>
          </a:xfrm>
          <a:prstGeom prst="rect">
            <a:avLst/>
          </a:prstGeom>
          <a:solidFill>
            <a:srgbClr val="5CE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r>
              <a:rPr lang="bg-BG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194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" y="111971"/>
            <a:ext cx="12190992" cy="6857433"/>
          </a:xfr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838704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Smartphone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Optimization</a:t>
            </a:r>
            <a:endParaRPr lang="bg-BG" sz="2400" dirty="0">
              <a:solidFill>
                <a:schemeClr val="tx1">
                  <a:lumMod val="65000"/>
                  <a:lumOff val="35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6" name="Rectangle 5"/>
          <p:cNvSpPr>
            <a:spLocks noChangeAspect="1"/>
          </p:cNvSpPr>
          <p:nvPr/>
        </p:nvSpPr>
        <p:spPr>
          <a:xfrm rot="2700000">
            <a:off x="10820991" y="-2196586"/>
            <a:ext cx="3503567" cy="3448780"/>
          </a:xfrm>
          <a:prstGeom prst="rect">
            <a:avLst/>
          </a:prstGeom>
          <a:solidFill>
            <a:srgbClr val="5CE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r>
              <a:rPr lang="bg-BG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9599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" y="283"/>
            <a:ext cx="12190992" cy="6857433"/>
          </a:xfrm>
          <a:prstGeom prst="rect">
            <a:avLst/>
          </a:prstGeom>
        </p:spPr>
      </p:pic>
      <p:sp>
        <p:nvSpPr>
          <p:cNvPr id="5" name="Rectangle 4"/>
          <p:cNvSpPr>
            <a:spLocks noChangeAspect="1"/>
          </p:cNvSpPr>
          <p:nvPr/>
        </p:nvSpPr>
        <p:spPr>
          <a:xfrm rot="2700000">
            <a:off x="10820991" y="-2196586"/>
            <a:ext cx="3503567" cy="3448780"/>
          </a:xfrm>
          <a:prstGeom prst="rect">
            <a:avLst/>
          </a:prstGeom>
          <a:solidFill>
            <a:srgbClr val="5CE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r>
              <a:rPr lang="bg-BG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6617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" y="567"/>
            <a:ext cx="12190992" cy="6857433"/>
          </a:xfrm>
          <a:prstGeom prst="rect">
            <a:avLst/>
          </a:prstGeom>
        </p:spPr>
      </p:pic>
      <p:sp>
        <p:nvSpPr>
          <p:cNvPr id="8" name="Rectangle 7"/>
          <p:cNvSpPr>
            <a:spLocks noChangeAspect="1"/>
          </p:cNvSpPr>
          <p:nvPr/>
        </p:nvSpPr>
        <p:spPr>
          <a:xfrm rot="2700000">
            <a:off x="10820991" y="-2196586"/>
            <a:ext cx="3503567" cy="3448780"/>
          </a:xfrm>
          <a:prstGeom prst="rect">
            <a:avLst/>
          </a:prstGeom>
          <a:solidFill>
            <a:srgbClr val="5CE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r>
              <a:rPr lang="bg-BG" dirty="0" smtClean="0"/>
              <a:t> </a:t>
            </a:r>
            <a:endParaRPr lang="en-US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838704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Tablet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Optimization</a:t>
            </a:r>
            <a:endParaRPr lang="bg-BG" sz="2400" dirty="0">
              <a:solidFill>
                <a:schemeClr val="tx1">
                  <a:lumMod val="65000"/>
                  <a:lumOff val="35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5877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" y="567"/>
            <a:ext cx="12190992" cy="6857433"/>
          </a:xfrm>
          <a:prstGeom prst="rect">
            <a:avLst/>
          </a:prstGeom>
        </p:spPr>
      </p:pic>
      <p:sp>
        <p:nvSpPr>
          <p:cNvPr id="8" name="Rectangle 7"/>
          <p:cNvSpPr>
            <a:spLocks noChangeAspect="1"/>
          </p:cNvSpPr>
          <p:nvPr/>
        </p:nvSpPr>
        <p:spPr>
          <a:xfrm rot="2700000">
            <a:off x="10820991" y="-2196586"/>
            <a:ext cx="3503567" cy="3448780"/>
          </a:xfrm>
          <a:prstGeom prst="rect">
            <a:avLst/>
          </a:prstGeom>
          <a:solidFill>
            <a:srgbClr val="5CE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r>
              <a:rPr lang="bg-BG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5064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ChangeAspect="1"/>
          </p:cNvSpPr>
          <p:nvPr/>
        </p:nvSpPr>
        <p:spPr>
          <a:xfrm rot="2700000">
            <a:off x="10820991" y="-2196586"/>
            <a:ext cx="3503567" cy="3448780"/>
          </a:xfrm>
          <a:prstGeom prst="rect">
            <a:avLst/>
          </a:prstGeom>
          <a:solidFill>
            <a:srgbClr val="5CE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r>
              <a:rPr lang="bg-BG" dirty="0" smtClean="0"/>
              <a:t> 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01299">
            <a:off x="5500527" y="1190876"/>
            <a:ext cx="7715250" cy="6858000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838200" y="14957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Responsive Web Design</a:t>
            </a:r>
            <a:endParaRPr lang="bg-BG" sz="3600" dirty="0">
              <a:solidFill>
                <a:schemeClr val="tx1">
                  <a:lumMod val="65000"/>
                  <a:lumOff val="35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8" name="Content Placeholder 3"/>
          <p:cNvSpPr txBox="1">
            <a:spLocks/>
          </p:cNvSpPr>
          <p:nvPr/>
        </p:nvSpPr>
        <p:spPr>
          <a:xfrm>
            <a:off x="838199" y="1685114"/>
            <a:ext cx="5485109" cy="48861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2880" indent="-18288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18288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31520" indent="-18288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05840" indent="-18288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40000"/>
              </a:lnSpc>
              <a:buClr>
                <a:srgbClr val="5CE600"/>
              </a:buClr>
              <a:buNone/>
            </a:pP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Design and development are based on user experience, screen resolution, device orientation:</a:t>
            </a:r>
          </a:p>
          <a:p>
            <a:pPr lvl="1">
              <a:lnSpc>
                <a:spcPct val="140000"/>
              </a:lnSpc>
              <a:buClr>
                <a:srgbClr val="5CE600"/>
              </a:buClr>
            </a:pP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fluid </a:t>
            </a: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grid;</a:t>
            </a:r>
            <a:endParaRPr lang="en-US" dirty="0" smtClean="0">
              <a:solidFill>
                <a:schemeClr val="tx1">
                  <a:lumMod val="85000"/>
                  <a:lumOff val="15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lvl="1">
              <a:lnSpc>
                <a:spcPct val="140000"/>
              </a:lnSpc>
              <a:buClr>
                <a:srgbClr val="5CE600"/>
              </a:buClr>
            </a:pP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responsive images;</a:t>
            </a:r>
            <a:endParaRPr lang="en-US" dirty="0" smtClean="0">
              <a:solidFill>
                <a:schemeClr val="tx1">
                  <a:lumMod val="85000"/>
                  <a:lumOff val="15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lvl="1">
              <a:lnSpc>
                <a:spcPct val="140000"/>
              </a:lnSpc>
              <a:buClr>
                <a:srgbClr val="5CE600"/>
              </a:buClr>
            </a:pP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media queries</a:t>
            </a:r>
          </a:p>
          <a:p>
            <a:pPr lvl="1">
              <a:lnSpc>
                <a:spcPct val="140000"/>
              </a:lnSpc>
              <a:buClr>
                <a:srgbClr val="5CE600"/>
              </a:buClr>
            </a:pPr>
            <a:endParaRPr lang="en-US" dirty="0" smtClean="0">
              <a:solidFill>
                <a:schemeClr val="tx1">
                  <a:lumMod val="85000"/>
                  <a:lumOff val="15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0" lvl="1" indent="0">
              <a:lnSpc>
                <a:spcPct val="140000"/>
              </a:lnSpc>
              <a:buClr>
                <a:srgbClr val="5CE600"/>
              </a:buClr>
              <a:buNone/>
            </a:pP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91632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" y="283"/>
            <a:ext cx="12190992" cy="6857433"/>
          </a:xfrm>
          <a:prstGeom prst="rect">
            <a:avLst/>
          </a:prstGeom>
        </p:spPr>
      </p:pic>
      <p:sp>
        <p:nvSpPr>
          <p:cNvPr id="6" name="Rectangle 5"/>
          <p:cNvSpPr>
            <a:spLocks noChangeAspect="1"/>
          </p:cNvSpPr>
          <p:nvPr/>
        </p:nvSpPr>
        <p:spPr>
          <a:xfrm rot="2700000">
            <a:off x="10820991" y="-2196586"/>
            <a:ext cx="3503567" cy="3448780"/>
          </a:xfrm>
          <a:prstGeom prst="rect">
            <a:avLst/>
          </a:prstGeom>
          <a:solidFill>
            <a:srgbClr val="5CE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r>
              <a:rPr lang="bg-BG" dirty="0" smtClean="0"/>
              <a:t> </a:t>
            </a:r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37696" y="196226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Device Sizes and Resolutions</a:t>
            </a:r>
            <a:endParaRPr lang="bg-BG" sz="3600" dirty="0">
              <a:solidFill>
                <a:schemeClr val="tx1">
                  <a:lumMod val="65000"/>
                  <a:lumOff val="35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4967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978159" y="1811370"/>
            <a:ext cx="10515600" cy="2312761"/>
          </a:xfrm>
        </p:spPr>
        <p:txBody>
          <a:bodyPr>
            <a:normAutofit/>
          </a:bodyPr>
          <a:lstStyle/>
          <a:p>
            <a:r>
              <a:rPr lang="en-US" sz="6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Fluid Grid</a:t>
            </a:r>
            <a:endParaRPr lang="en-US" sz="6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 rot="2700000">
            <a:off x="6988019" y="3859262"/>
            <a:ext cx="16890890" cy="16823316"/>
          </a:xfrm>
          <a:prstGeom prst="rect">
            <a:avLst/>
          </a:prstGeom>
          <a:solidFill>
            <a:srgbClr val="5CE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dirty="0" smtClean="0"/>
              <a:t>      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09221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" y="283"/>
            <a:ext cx="12190992" cy="6857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246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" y="283"/>
            <a:ext cx="12190992" cy="6857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515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978159" y="1811370"/>
            <a:ext cx="10515600" cy="2312761"/>
          </a:xfrm>
        </p:spPr>
        <p:txBody>
          <a:bodyPr>
            <a:normAutofit/>
          </a:bodyPr>
          <a:lstStyle/>
          <a:p>
            <a:r>
              <a:rPr lang="en-US" sz="6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Responsive Images</a:t>
            </a:r>
            <a:endParaRPr lang="en-US" sz="6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 rot="2700000">
            <a:off x="6988019" y="3859262"/>
            <a:ext cx="16890890" cy="16823316"/>
          </a:xfrm>
          <a:prstGeom prst="rect">
            <a:avLst/>
          </a:prstGeom>
          <a:solidFill>
            <a:srgbClr val="5CE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dirty="0" smtClean="0"/>
              <a:t>      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5007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" y="283"/>
            <a:ext cx="12190992" cy="6857433"/>
          </a:xfrm>
          <a:prstGeom prst="rect">
            <a:avLst/>
          </a:prstGeom>
        </p:spPr>
      </p:pic>
      <p:sp>
        <p:nvSpPr>
          <p:cNvPr id="5" name="Content Placeholder 3"/>
          <p:cNvSpPr txBox="1">
            <a:spLocks/>
          </p:cNvSpPr>
          <p:nvPr/>
        </p:nvSpPr>
        <p:spPr>
          <a:xfrm>
            <a:off x="528234" y="652302"/>
            <a:ext cx="3993875" cy="18447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2880" indent="-18288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18288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31520" indent="-18288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05840" indent="-18288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buClr>
                <a:srgbClr val="5CE600"/>
              </a:buClr>
              <a:buNone/>
            </a:pPr>
            <a:r>
              <a:rPr lang="en-US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One Image: Width = 100%</a:t>
            </a:r>
          </a:p>
        </p:txBody>
      </p:sp>
    </p:spTree>
    <p:extLst>
      <p:ext uri="{BB962C8B-B14F-4D97-AF65-F5344CB8AC3E}">
        <p14:creationId xmlns:p14="http://schemas.microsoft.com/office/powerpoint/2010/main" val="4227178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" y="283"/>
            <a:ext cx="12190992" cy="6857433"/>
          </a:xfrm>
          <a:prstGeom prst="rect">
            <a:avLst/>
          </a:prstGeom>
        </p:spPr>
      </p:pic>
      <p:sp>
        <p:nvSpPr>
          <p:cNvPr id="5" name="Content Placeholder 3"/>
          <p:cNvSpPr txBox="1">
            <a:spLocks/>
          </p:cNvSpPr>
          <p:nvPr/>
        </p:nvSpPr>
        <p:spPr>
          <a:xfrm>
            <a:off x="528234" y="652302"/>
            <a:ext cx="3993875" cy="18447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2880" indent="-18288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18288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31520" indent="-18288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05840" indent="-18288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buClr>
                <a:srgbClr val="5CE600"/>
              </a:buClr>
              <a:buNone/>
            </a:pPr>
            <a:r>
              <a:rPr lang="en-US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Different Images = </a:t>
            </a:r>
            <a:r>
              <a:rPr lang="en-US" dirty="0" err="1">
                <a:latin typeface="Segoe UI Semilight" panose="020B0402040204020203" pitchFamily="34" charset="0"/>
                <a:cs typeface="Segoe UI Semilight" panose="020B0402040204020203" pitchFamily="34" charset="0"/>
              </a:rPr>
              <a:t>s</a:t>
            </a:r>
            <a:r>
              <a:rPr lang="en-US" dirty="0" err="1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rcset</a:t>
            </a:r>
            <a:endParaRPr lang="en-US" dirty="0" smtClean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5021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978159" y="1811370"/>
            <a:ext cx="10515600" cy="2312761"/>
          </a:xfrm>
        </p:spPr>
        <p:txBody>
          <a:bodyPr>
            <a:normAutofit/>
          </a:bodyPr>
          <a:lstStyle/>
          <a:p>
            <a:r>
              <a:rPr lang="en-US" sz="8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Media Queries</a:t>
            </a:r>
            <a:endParaRPr lang="en-US" sz="4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 rot="2700000">
            <a:off x="6988019" y="3859262"/>
            <a:ext cx="16890890" cy="16823316"/>
          </a:xfrm>
          <a:prstGeom prst="rect">
            <a:avLst/>
          </a:prstGeom>
          <a:solidFill>
            <a:srgbClr val="5CE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dirty="0" smtClean="0"/>
              <a:t>      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024616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838200" y="14957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Media Queries</a:t>
            </a:r>
            <a:endParaRPr lang="bg-BG" sz="3600" dirty="0">
              <a:solidFill>
                <a:schemeClr val="tx1">
                  <a:lumMod val="65000"/>
                  <a:lumOff val="35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6" name="Rectangle 5"/>
          <p:cNvSpPr>
            <a:spLocks noChangeAspect="1"/>
          </p:cNvSpPr>
          <p:nvPr/>
        </p:nvSpPr>
        <p:spPr>
          <a:xfrm rot="2700000">
            <a:off x="10820991" y="-2196586"/>
            <a:ext cx="3503567" cy="3448780"/>
          </a:xfrm>
          <a:prstGeom prst="rect">
            <a:avLst/>
          </a:prstGeom>
          <a:solidFill>
            <a:srgbClr val="5CE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r>
              <a:rPr lang="bg-BG" dirty="0" smtClean="0"/>
              <a:t> </a:t>
            </a:r>
            <a:endParaRPr lang="en-US" dirty="0"/>
          </a:p>
        </p:txBody>
      </p:sp>
      <p:sp>
        <p:nvSpPr>
          <p:cNvPr id="7" name="Content Placeholder 3"/>
          <p:cNvSpPr txBox="1">
            <a:spLocks/>
          </p:cNvSpPr>
          <p:nvPr/>
        </p:nvSpPr>
        <p:spPr>
          <a:xfrm>
            <a:off x="838200" y="1690688"/>
            <a:ext cx="10349204" cy="294662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2880" indent="-18288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18288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31520" indent="-18288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05840" indent="-18288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  <a:buClr>
                <a:srgbClr val="5CE600"/>
              </a:buClr>
            </a:pP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we define criteria for device properties e.g. resolution, orientation</a:t>
            </a:r>
          </a:p>
          <a:p>
            <a:pPr lvl="1">
              <a:lnSpc>
                <a:spcPct val="120000"/>
              </a:lnSpc>
              <a:buClr>
                <a:srgbClr val="5CE600"/>
              </a:buClr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we don't care about the </a:t>
            </a: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kind 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of </a:t>
            </a: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device;</a:t>
            </a:r>
            <a:endParaRPr lang="en-US" dirty="0" smtClean="0">
              <a:solidFill>
                <a:schemeClr val="tx1">
                  <a:lumMod val="85000"/>
                  <a:lumOff val="15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lvl="1">
              <a:lnSpc>
                <a:spcPct val="120000"/>
              </a:lnSpc>
              <a:buClr>
                <a:srgbClr val="5CE600"/>
              </a:buClr>
            </a:pP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we explore the behavior of the layout on different screen resolutions;</a:t>
            </a:r>
          </a:p>
          <a:p>
            <a:pPr lvl="1">
              <a:lnSpc>
                <a:spcPct val="120000"/>
              </a:lnSpc>
              <a:buClr>
                <a:srgbClr val="5CE600"/>
              </a:buClr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fix it so it runs on all different </a:t>
            </a: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devices using breakpoints;</a:t>
            </a:r>
          </a:p>
          <a:p>
            <a:pPr lvl="1">
              <a:lnSpc>
                <a:spcPct val="120000"/>
              </a:lnSpc>
              <a:buClr>
                <a:srgbClr val="5CE600"/>
              </a:buClr>
            </a:pP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we can use it for width, orientation, light level, etc. </a:t>
            </a:r>
          </a:p>
          <a:p>
            <a:pPr lvl="1">
              <a:lnSpc>
                <a:spcPct val="120000"/>
              </a:lnSpc>
              <a:buClr>
                <a:srgbClr val="5CE600"/>
              </a:buClr>
            </a:pP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available in all modern browsers</a:t>
            </a:r>
          </a:p>
        </p:txBody>
      </p:sp>
    </p:spTree>
    <p:extLst>
      <p:ext uri="{BB962C8B-B14F-4D97-AF65-F5344CB8AC3E}">
        <p14:creationId xmlns:p14="http://schemas.microsoft.com/office/powerpoint/2010/main" val="1590693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" y="283"/>
            <a:ext cx="12190992" cy="6857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727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spect="1"/>
          </p:cNvSpPr>
          <p:nvPr/>
        </p:nvSpPr>
        <p:spPr>
          <a:xfrm rot="2700000">
            <a:off x="10820991" y="-2196586"/>
            <a:ext cx="3503567" cy="3448780"/>
          </a:xfrm>
          <a:prstGeom prst="rect">
            <a:avLst/>
          </a:prstGeom>
          <a:solidFill>
            <a:srgbClr val="5CE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r>
              <a:rPr lang="bg-BG" dirty="0" smtClean="0"/>
              <a:t> </a:t>
            </a:r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38200" y="14957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RWD</a:t>
            </a:r>
            <a:endParaRPr lang="bg-BG" sz="3600" dirty="0">
              <a:solidFill>
                <a:schemeClr val="tx1">
                  <a:lumMod val="65000"/>
                  <a:lumOff val="35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8" name="Content Placeholder 3"/>
          <p:cNvSpPr txBox="1">
            <a:spLocks/>
          </p:cNvSpPr>
          <p:nvPr/>
        </p:nvSpPr>
        <p:spPr>
          <a:xfrm>
            <a:off x="838199" y="1690688"/>
            <a:ext cx="8110416" cy="28642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2880" indent="-18288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18288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31520" indent="-18288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05840" indent="-18288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  <a:buClr>
                <a:srgbClr val="5CE600"/>
              </a:buClr>
            </a:pP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we focus on </a:t>
            </a: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design </a:t>
            </a: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and layout;</a:t>
            </a:r>
          </a:p>
          <a:p>
            <a:pPr lvl="1">
              <a:lnSpc>
                <a:spcPct val="120000"/>
              </a:lnSpc>
              <a:buClr>
                <a:srgbClr val="5CE600"/>
              </a:buClr>
            </a:pP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we create one design to </a:t>
            </a: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cover all devices;</a:t>
            </a:r>
          </a:p>
          <a:p>
            <a:pPr lvl="1">
              <a:lnSpc>
                <a:spcPct val="120000"/>
              </a:lnSpc>
              <a:buClr>
                <a:srgbClr val="5CE600"/>
              </a:buClr>
            </a:pP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we cover even the future </a:t>
            </a: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viewports’ </a:t>
            </a: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sizes</a:t>
            </a: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;</a:t>
            </a:r>
            <a:endParaRPr lang="en-US" dirty="0" smtClean="0">
              <a:solidFill>
                <a:schemeClr val="tx1">
                  <a:lumMod val="85000"/>
                  <a:lumOff val="15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lvl="1">
              <a:lnSpc>
                <a:spcPct val="120000"/>
              </a:lnSpc>
              <a:buClr>
                <a:srgbClr val="5CE600"/>
              </a:buClr>
            </a:pP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we have one </a:t>
            </a: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code, one deployment and one URL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3645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 rot="2700000">
            <a:off x="6988019" y="3859262"/>
            <a:ext cx="16890890" cy="16823316"/>
          </a:xfrm>
          <a:prstGeom prst="rect">
            <a:avLst/>
          </a:prstGeom>
          <a:solidFill>
            <a:srgbClr val="5CE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dirty="0" smtClean="0"/>
              <a:t>        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7696" y="196226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Mobile Devices</a:t>
            </a:r>
            <a:endParaRPr lang="bg-BG" sz="3600" dirty="0">
              <a:solidFill>
                <a:schemeClr val="tx1">
                  <a:lumMod val="65000"/>
                  <a:lumOff val="35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6" name="Content Placeholder 3"/>
          <p:cNvSpPr>
            <a:spLocks noGrp="1"/>
          </p:cNvSpPr>
          <p:nvPr>
            <p:ph sz="quarter" idx="4294967295" hasCustomPrompt="1"/>
          </p:nvPr>
        </p:nvSpPr>
        <p:spPr>
          <a:xfrm>
            <a:off x="837696" y="1676711"/>
            <a:ext cx="8414792" cy="3964672"/>
          </a:xfrm>
          <a:prstGeom prst="rect">
            <a:avLst/>
          </a:prstGeom>
        </p:spPr>
        <p:txBody>
          <a:bodyPr>
            <a:normAutofit/>
          </a:bodyPr>
          <a:lstStyle>
            <a:lvl2pPr marL="182880" indent="-182880">
              <a:defRPr sz="2400"/>
            </a:lvl2pPr>
            <a:lvl3pPr marL="457200" indent="-182880">
              <a:defRPr/>
            </a:lvl3pPr>
            <a:lvl4pPr marL="731520" indent="-182880">
              <a:defRPr/>
            </a:lvl4pPr>
            <a:lvl5pPr marL="1005840" indent="-182880">
              <a:defRPr/>
            </a:lvl5pPr>
          </a:lstStyle>
          <a:p>
            <a:pPr marL="0" lvl="1" indent="0">
              <a:lnSpc>
                <a:spcPct val="120000"/>
              </a:lnSpc>
              <a:buClr>
                <a:srgbClr val="5CE600"/>
              </a:buClr>
              <a:buNone/>
            </a:pPr>
            <a:r>
              <a:rPr lang="en-US" sz="3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Talking about </a:t>
            </a:r>
            <a:r>
              <a:rPr lang="en-US" sz="4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mobile devices </a:t>
            </a:r>
            <a:r>
              <a:rPr lang="en-US" sz="3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we are not talking about desktop and smartphone. </a:t>
            </a:r>
          </a:p>
          <a:p>
            <a:pPr marL="0" lvl="1" indent="0">
              <a:lnSpc>
                <a:spcPct val="120000"/>
              </a:lnSpc>
              <a:buClr>
                <a:srgbClr val="5CE600"/>
              </a:buClr>
              <a:buNone/>
            </a:pPr>
            <a:r>
              <a:rPr lang="en-US" sz="3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We are talking about different </a:t>
            </a:r>
            <a:r>
              <a:rPr lang="en-US" sz="4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form factors </a:t>
            </a:r>
            <a:r>
              <a:rPr lang="en-US" sz="3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and device</a:t>
            </a:r>
            <a:r>
              <a:rPr lang="bg-BG" sz="3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</a:t>
            </a:r>
            <a:r>
              <a:rPr lang="en-US" sz="3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specifications.</a:t>
            </a:r>
          </a:p>
        </p:txBody>
      </p:sp>
    </p:spTree>
    <p:extLst>
      <p:ext uri="{BB962C8B-B14F-4D97-AF65-F5344CB8AC3E}">
        <p14:creationId xmlns:p14="http://schemas.microsoft.com/office/powerpoint/2010/main" val="3974722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 rot="2700000">
            <a:off x="6988019" y="3859262"/>
            <a:ext cx="16890890" cy="16823316"/>
          </a:xfrm>
          <a:prstGeom prst="rect">
            <a:avLst/>
          </a:prstGeom>
          <a:solidFill>
            <a:srgbClr val="5CE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dirty="0" smtClean="0"/>
              <a:t>        </a:t>
            </a:r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978159" y="1811370"/>
            <a:ext cx="10515600" cy="2312761"/>
          </a:xfrm>
        </p:spPr>
        <p:txBody>
          <a:bodyPr>
            <a:normAutofit/>
          </a:bodyPr>
          <a:lstStyle/>
          <a:p>
            <a:r>
              <a:rPr lang="en-US" sz="6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Telerik UI for ASP.NET AJAX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/>
            </a:r>
            <a:b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</a:br>
            <a:r>
              <a:rPr lang="en-US" sz="4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Demos and Sample Applications</a:t>
            </a:r>
            <a:endParaRPr lang="en-US" sz="4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1064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" y="283"/>
            <a:ext cx="12190992" cy="6857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609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" y="283"/>
            <a:ext cx="12190992" cy="6857433"/>
          </a:xfrm>
          <a:prstGeom prst="rect">
            <a:avLst/>
          </a:prstGeom>
        </p:spPr>
      </p:pic>
      <p:sp>
        <p:nvSpPr>
          <p:cNvPr id="5" name="Rectangle 4"/>
          <p:cNvSpPr>
            <a:spLocks noChangeAspect="1"/>
          </p:cNvSpPr>
          <p:nvPr/>
        </p:nvSpPr>
        <p:spPr>
          <a:xfrm rot="2700000">
            <a:off x="10820991" y="-2196586"/>
            <a:ext cx="3503567" cy="3448780"/>
          </a:xfrm>
          <a:prstGeom prst="rect">
            <a:avLst/>
          </a:prstGeom>
          <a:solidFill>
            <a:srgbClr val="5CE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r>
              <a:rPr lang="bg-BG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4304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" y="283"/>
            <a:ext cx="12190992" cy="685743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4405" y="473612"/>
            <a:ext cx="10515600" cy="1325563"/>
          </a:xfrm>
        </p:spPr>
        <p:txBody>
          <a:bodyPr/>
          <a:lstStyle/>
          <a:p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Font Icons</a:t>
            </a:r>
            <a:endParaRPr lang="bg-BG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 rot="2700000">
            <a:off x="6988019" y="3859262"/>
            <a:ext cx="16890890" cy="16823316"/>
          </a:xfrm>
          <a:prstGeom prst="rect">
            <a:avLst/>
          </a:prstGeom>
          <a:solidFill>
            <a:srgbClr val="5CE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dirty="0" smtClean="0"/>
              <a:t>      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3053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 txBox="1">
            <a:spLocks/>
          </p:cNvSpPr>
          <p:nvPr/>
        </p:nvSpPr>
        <p:spPr>
          <a:xfrm>
            <a:off x="838200" y="1690688"/>
            <a:ext cx="8228308" cy="36562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2880" indent="-18288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18288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31520" indent="-18288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05840" indent="-18288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Clr>
                <a:srgbClr val="5CE600"/>
              </a:buClr>
            </a:pP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SVG images;</a:t>
            </a:r>
          </a:p>
          <a:p>
            <a:pPr lvl="1">
              <a:buClr>
                <a:srgbClr val="5CE600"/>
              </a:buClr>
            </a:pP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it is easy to change their size;</a:t>
            </a:r>
          </a:p>
          <a:p>
            <a:pPr lvl="1">
              <a:buClr>
                <a:srgbClr val="5CE600"/>
              </a:buClr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i</a:t>
            </a: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t is easy to change 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their color - monochrome </a:t>
            </a: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based;</a:t>
            </a:r>
          </a:p>
          <a:p>
            <a:pPr lvl="1">
              <a:buClr>
                <a:srgbClr val="5CE600"/>
              </a:buClr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t</a:t>
            </a: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hey are transparent;</a:t>
            </a:r>
          </a:p>
          <a:p>
            <a:pPr lvl="1">
              <a:buClr>
                <a:srgbClr val="5CE600"/>
              </a:buClr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f</a:t>
            </a: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ull CSS styling capabilities;</a:t>
            </a:r>
          </a:p>
          <a:p>
            <a:pPr lvl="1">
              <a:buClr>
                <a:srgbClr val="5CE600"/>
              </a:buClr>
            </a:pP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avoid sprite images;</a:t>
            </a:r>
          </a:p>
          <a:p>
            <a:pPr lvl="1">
              <a:buClr>
                <a:srgbClr val="5CE600"/>
              </a:buClr>
            </a:pP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use </a:t>
            </a: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icon </a:t>
            </a: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font generator - </a:t>
            </a:r>
            <a:r>
              <a:rPr 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IconMoon</a:t>
            </a:r>
            <a:endParaRPr lang="en-US" dirty="0" smtClean="0">
              <a:solidFill>
                <a:schemeClr val="tx1">
                  <a:lumMod val="85000"/>
                  <a:lumOff val="15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lvl="1">
              <a:buClr>
                <a:srgbClr val="5CE600"/>
              </a:buClr>
            </a:pPr>
            <a:endParaRPr lang="en-US" dirty="0" smtClean="0">
              <a:solidFill>
                <a:schemeClr val="tx1">
                  <a:lumMod val="75000"/>
                  <a:lumOff val="25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lvl="1">
              <a:buClr>
                <a:srgbClr val="5CE600"/>
              </a:buClr>
            </a:pPr>
            <a:endParaRPr lang="en-US" dirty="0" smtClean="0">
              <a:solidFill>
                <a:schemeClr val="tx1">
                  <a:lumMod val="75000"/>
                  <a:lumOff val="25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lvl="1">
              <a:buClr>
                <a:srgbClr val="5CE600"/>
              </a:buClr>
            </a:pPr>
            <a:endParaRPr lang="en-US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838200" y="14957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Font Icons</a:t>
            </a:r>
            <a:endParaRPr lang="bg-BG" sz="3600" dirty="0">
              <a:solidFill>
                <a:schemeClr val="tx1">
                  <a:lumMod val="65000"/>
                  <a:lumOff val="35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6" name="Rectangle 5"/>
          <p:cNvSpPr>
            <a:spLocks noChangeAspect="1"/>
          </p:cNvSpPr>
          <p:nvPr/>
        </p:nvSpPr>
        <p:spPr>
          <a:xfrm rot="2700000">
            <a:off x="10820991" y="-2196586"/>
            <a:ext cx="3503567" cy="3448780"/>
          </a:xfrm>
          <a:prstGeom prst="rect">
            <a:avLst/>
          </a:prstGeom>
          <a:solidFill>
            <a:srgbClr val="5CE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r>
              <a:rPr lang="bg-BG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0755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838200" y="14957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Do Prototype</a:t>
            </a:r>
            <a:endParaRPr lang="bg-BG" sz="3600" dirty="0">
              <a:solidFill>
                <a:schemeClr val="tx1">
                  <a:lumMod val="65000"/>
                  <a:lumOff val="35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8" name="Content Placeholder 3"/>
          <p:cNvSpPr txBox="1">
            <a:spLocks/>
          </p:cNvSpPr>
          <p:nvPr/>
        </p:nvSpPr>
        <p:spPr>
          <a:xfrm>
            <a:off x="838200" y="1690689"/>
            <a:ext cx="9530166" cy="35167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2880" indent="-18288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18288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31520" indent="-18288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05840" indent="-18288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  <a:buClr>
                <a:srgbClr val="5CE600"/>
              </a:buClr>
            </a:pP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go back to drawing;</a:t>
            </a:r>
          </a:p>
          <a:p>
            <a:pPr lvl="1">
              <a:lnSpc>
                <a:spcPct val="120000"/>
              </a:lnSpc>
              <a:buClr>
                <a:srgbClr val="5CE600"/>
              </a:buClr>
            </a:pP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prepare interactive HTML mock-ups;</a:t>
            </a:r>
          </a:p>
          <a:p>
            <a:pPr lvl="1">
              <a:lnSpc>
                <a:spcPct val="120000"/>
              </a:lnSpc>
              <a:buClr>
                <a:srgbClr val="5CE600"/>
              </a:buClr>
            </a:pP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divide </a:t>
            </a: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your project in small steps and test;</a:t>
            </a:r>
          </a:p>
          <a:p>
            <a:pPr lvl="1">
              <a:lnSpc>
                <a:spcPct val="120000"/>
              </a:lnSpc>
              <a:buClr>
                <a:srgbClr val="5CE600"/>
              </a:buClr>
            </a:pPr>
            <a:endParaRPr lang="en-US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 rot="2700000">
            <a:off x="6988019" y="3859262"/>
            <a:ext cx="16890890" cy="16823316"/>
          </a:xfrm>
          <a:prstGeom prst="rect">
            <a:avLst/>
          </a:prstGeom>
          <a:solidFill>
            <a:srgbClr val="5CE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dirty="0" smtClean="0"/>
              <a:t>      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4894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838200" y="14957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Test Before Launching</a:t>
            </a:r>
            <a:endParaRPr lang="bg-BG" sz="3600" dirty="0">
              <a:solidFill>
                <a:schemeClr val="tx1">
                  <a:lumMod val="65000"/>
                  <a:lumOff val="35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8" name="Content Placeholder 3"/>
          <p:cNvSpPr txBox="1">
            <a:spLocks/>
          </p:cNvSpPr>
          <p:nvPr/>
        </p:nvSpPr>
        <p:spPr>
          <a:xfrm>
            <a:off x="838199" y="1690687"/>
            <a:ext cx="9118601" cy="34830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2880" indent="-18288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18288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31520" indent="-18288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05840" indent="-18288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  <a:buClr>
                <a:srgbClr val="5CE600"/>
              </a:buClr>
            </a:pP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test </a:t>
            </a: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your layout </a:t>
            </a: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not </a:t>
            </a: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only with clients and colleagues but with friends and </a:t>
            </a: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family;</a:t>
            </a:r>
          </a:p>
          <a:p>
            <a:pPr lvl="1">
              <a:lnSpc>
                <a:spcPct val="120000"/>
              </a:lnSpc>
              <a:buClr>
                <a:srgbClr val="5CE600"/>
              </a:buClr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prepare list of steps to follow while testing</a:t>
            </a: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;</a:t>
            </a:r>
            <a:endParaRPr lang="en-US" dirty="0" smtClean="0">
              <a:solidFill>
                <a:schemeClr val="tx1">
                  <a:lumMod val="85000"/>
                  <a:lumOff val="15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lvl="1">
              <a:lnSpc>
                <a:spcPct val="120000"/>
              </a:lnSpc>
              <a:buClr>
                <a:srgbClr val="5CE600"/>
              </a:buClr>
            </a:pP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be careful for questions like ‘</a:t>
            </a: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what does this </a:t>
            </a: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button do</a:t>
            </a: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?’</a:t>
            </a:r>
            <a:endParaRPr lang="en-US" dirty="0" smtClean="0">
              <a:solidFill>
                <a:schemeClr val="tx1">
                  <a:lumMod val="85000"/>
                  <a:lumOff val="15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lvl="1">
              <a:lnSpc>
                <a:spcPct val="120000"/>
              </a:lnSpc>
              <a:buClr>
                <a:srgbClr val="5CE600"/>
              </a:buClr>
            </a:pP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be sure the workflow </a:t>
            </a: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is </a:t>
            </a: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easy to follow</a:t>
            </a: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;</a:t>
            </a:r>
            <a:endParaRPr lang="en-US" dirty="0" smtClean="0">
              <a:solidFill>
                <a:schemeClr val="tx1">
                  <a:lumMod val="85000"/>
                  <a:lumOff val="15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lvl="1">
              <a:lnSpc>
                <a:spcPct val="120000"/>
              </a:lnSpc>
              <a:buClr>
                <a:srgbClr val="5CE600"/>
              </a:buClr>
            </a:pP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give </a:t>
            </a: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the user </a:t>
            </a: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little </a:t>
            </a: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tasks</a:t>
            </a:r>
            <a:r>
              <a:rPr lang="bg-BG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</a:t>
            </a: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to complete;</a:t>
            </a:r>
            <a:endParaRPr lang="en-US" dirty="0" smtClean="0">
              <a:solidFill>
                <a:schemeClr val="tx1">
                  <a:lumMod val="85000"/>
                  <a:lumOff val="15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lvl="1">
              <a:lnSpc>
                <a:spcPct val="120000"/>
              </a:lnSpc>
              <a:buClr>
                <a:srgbClr val="5CE600"/>
              </a:buClr>
            </a:pP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ask for feedback</a:t>
            </a:r>
          </a:p>
          <a:p>
            <a:pPr lvl="1">
              <a:lnSpc>
                <a:spcPct val="120000"/>
              </a:lnSpc>
              <a:buClr>
                <a:srgbClr val="5CE600"/>
              </a:buClr>
            </a:pPr>
            <a:endParaRPr lang="en-US" dirty="0" smtClean="0">
              <a:solidFill>
                <a:schemeClr val="tx1">
                  <a:lumMod val="85000"/>
                  <a:lumOff val="15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lvl="1">
              <a:lnSpc>
                <a:spcPct val="120000"/>
              </a:lnSpc>
              <a:buClr>
                <a:srgbClr val="5CE600"/>
              </a:buClr>
            </a:pPr>
            <a:endParaRPr lang="en-US" dirty="0" smtClean="0">
              <a:solidFill>
                <a:schemeClr val="tx1">
                  <a:lumMod val="85000"/>
                  <a:lumOff val="15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0" lvl="1" indent="0">
              <a:lnSpc>
                <a:spcPct val="120000"/>
              </a:lnSpc>
              <a:buClr>
                <a:srgbClr val="5CE600"/>
              </a:buClr>
              <a:buNone/>
            </a:pPr>
            <a:endParaRPr lang="en-US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 rot="2700000">
            <a:off x="6988019" y="3859262"/>
            <a:ext cx="16890890" cy="16823316"/>
          </a:xfrm>
          <a:prstGeom prst="rect">
            <a:avLst/>
          </a:prstGeom>
          <a:solidFill>
            <a:srgbClr val="5CE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dirty="0" smtClean="0"/>
              <a:t>      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5491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" y="283"/>
            <a:ext cx="12190992" cy="6857433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838200" y="193548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7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Thank you</a:t>
            </a:r>
            <a:r>
              <a:rPr lang="bg-BG" sz="7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!</a:t>
            </a:r>
            <a:endParaRPr lang="bg-BG" sz="7200" dirty="0">
              <a:solidFill>
                <a:schemeClr val="tx1">
                  <a:lumMod val="65000"/>
                  <a:lumOff val="3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Text Placeholder 4"/>
          <p:cNvSpPr txBox="1">
            <a:spLocks/>
          </p:cNvSpPr>
          <p:nvPr/>
        </p:nvSpPr>
        <p:spPr>
          <a:xfrm>
            <a:off x="838200" y="3428999"/>
            <a:ext cx="5329335" cy="6204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rgbClr val="5CE6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lilia.karakoleva@telerik.com</a:t>
            </a:r>
            <a:endParaRPr lang="en-US" sz="24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801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7696" y="196226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Designing mobile</a:t>
            </a:r>
            <a:endParaRPr lang="bg-BG" sz="3600" dirty="0">
              <a:solidFill>
                <a:schemeClr val="tx1">
                  <a:lumMod val="65000"/>
                  <a:lumOff val="35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6" name="Content Placeholder 3"/>
          <p:cNvSpPr txBox="1">
            <a:spLocks/>
          </p:cNvSpPr>
          <p:nvPr/>
        </p:nvSpPr>
        <p:spPr>
          <a:xfrm>
            <a:off x="838200" y="1964084"/>
            <a:ext cx="10754532" cy="29643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2880" indent="-18288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18288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31520" indent="-18288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05840" indent="-18288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  <a:buClr>
                <a:srgbClr val="5CE600"/>
              </a:buClr>
            </a:pP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what is our target </a:t>
            </a: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audience?</a:t>
            </a:r>
            <a:endParaRPr lang="en-US" dirty="0" smtClean="0">
              <a:solidFill>
                <a:schemeClr val="tx1">
                  <a:lumMod val="85000"/>
                  <a:lumOff val="15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lvl="1">
              <a:lnSpc>
                <a:spcPct val="120000"/>
              </a:lnSpc>
              <a:buClr>
                <a:srgbClr val="5CE600"/>
              </a:buClr>
            </a:pP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what kind of device </a:t>
            </a: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are they using?</a:t>
            </a:r>
            <a:endParaRPr lang="en-US" dirty="0" smtClean="0">
              <a:solidFill>
                <a:schemeClr val="tx1">
                  <a:lumMod val="85000"/>
                  <a:lumOff val="15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lvl="1">
              <a:lnSpc>
                <a:spcPct val="120000"/>
              </a:lnSpc>
              <a:buClr>
                <a:srgbClr val="5CE600"/>
              </a:buClr>
            </a:pP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how do</a:t>
            </a:r>
            <a:r>
              <a:rPr lang="bg-BG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</a:t>
            </a: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the user and the device interact </a:t>
            </a: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with each </a:t>
            </a: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other?</a:t>
            </a:r>
            <a:endParaRPr lang="en-US" dirty="0" smtClean="0">
              <a:solidFill>
                <a:schemeClr val="tx1">
                  <a:lumMod val="85000"/>
                  <a:lumOff val="15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 rot="2700000">
            <a:off x="6988019" y="3859262"/>
            <a:ext cx="16890890" cy="16823316"/>
          </a:xfrm>
          <a:prstGeom prst="rect">
            <a:avLst/>
          </a:prstGeom>
          <a:solidFill>
            <a:srgbClr val="5CE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dirty="0" smtClean="0"/>
              <a:t>      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7934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3"/>
            <a:ext cx="12190992" cy="6857433"/>
          </a:xfrm>
          <a:prstGeom prst="rect">
            <a:avLst/>
          </a:prstGeom>
        </p:spPr>
      </p:pic>
      <p:sp>
        <p:nvSpPr>
          <p:cNvPr id="5" name="Rectangle 4"/>
          <p:cNvSpPr>
            <a:spLocks noChangeAspect="1"/>
          </p:cNvSpPr>
          <p:nvPr/>
        </p:nvSpPr>
        <p:spPr>
          <a:xfrm rot="2700000">
            <a:off x="10820991" y="-2196586"/>
            <a:ext cx="3503567" cy="3448780"/>
          </a:xfrm>
          <a:prstGeom prst="rect">
            <a:avLst/>
          </a:prstGeom>
          <a:solidFill>
            <a:srgbClr val="5CE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r>
              <a:rPr lang="bg-BG" dirty="0" smtClean="0"/>
              <a:t> </a:t>
            </a:r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37696" y="196226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Global Smartphone Orientation</a:t>
            </a:r>
            <a:endParaRPr lang="bg-BG" sz="3600" dirty="0">
              <a:solidFill>
                <a:schemeClr val="tx1">
                  <a:lumMod val="65000"/>
                  <a:lumOff val="35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8404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" y="737402"/>
            <a:ext cx="12190992" cy="6857433"/>
          </a:xfrm>
          <a:prstGeom prst="rect">
            <a:avLst/>
          </a:prstGeom>
        </p:spPr>
      </p:pic>
      <p:sp>
        <p:nvSpPr>
          <p:cNvPr id="6" name="Rectangle 5"/>
          <p:cNvSpPr>
            <a:spLocks noChangeAspect="1"/>
          </p:cNvSpPr>
          <p:nvPr/>
        </p:nvSpPr>
        <p:spPr>
          <a:xfrm rot="2700000">
            <a:off x="10820991" y="-2196586"/>
            <a:ext cx="3503567" cy="3448780"/>
          </a:xfrm>
          <a:prstGeom prst="rect">
            <a:avLst/>
          </a:prstGeom>
          <a:solidFill>
            <a:srgbClr val="5CE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r>
              <a:rPr lang="bg-BG" dirty="0" smtClean="0"/>
              <a:t> 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987490" y="569453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Smartphone Posture</a:t>
            </a:r>
            <a:endParaRPr lang="bg-BG" sz="3600" dirty="0">
              <a:solidFill>
                <a:schemeClr val="tx1">
                  <a:lumMod val="65000"/>
                  <a:lumOff val="35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0723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704088" y="472313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bg-BG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8048" y="1505791"/>
            <a:ext cx="3127310" cy="4378234"/>
          </a:xfrm>
          <a:prstGeom prst="rect">
            <a:avLst/>
          </a:prstGeom>
        </p:spPr>
      </p:pic>
      <p:sp>
        <p:nvSpPr>
          <p:cNvPr id="10" name="Content Placeholder 3"/>
          <p:cNvSpPr>
            <a:spLocks noGrp="1"/>
          </p:cNvSpPr>
          <p:nvPr>
            <p:ph sz="quarter" idx="4294967295" hasCustomPrompt="1"/>
          </p:nvPr>
        </p:nvSpPr>
        <p:spPr>
          <a:xfrm>
            <a:off x="5495358" y="3436423"/>
            <a:ext cx="3993875" cy="1844703"/>
          </a:xfrm>
          <a:prstGeom prst="rect">
            <a:avLst/>
          </a:prstGeom>
        </p:spPr>
        <p:txBody>
          <a:bodyPr/>
          <a:lstStyle>
            <a:lvl2pPr marL="182880" indent="-182880">
              <a:defRPr sz="2400"/>
            </a:lvl2pPr>
            <a:lvl3pPr marL="457200" indent="-182880">
              <a:defRPr/>
            </a:lvl3pPr>
            <a:lvl4pPr marL="731520" indent="-182880">
              <a:defRPr/>
            </a:lvl4pPr>
            <a:lvl5pPr marL="1005840" indent="-182880">
              <a:defRPr/>
            </a:lvl5pPr>
          </a:lstStyle>
          <a:p>
            <a:pPr lvl="1">
              <a:lnSpc>
                <a:spcPct val="120000"/>
              </a:lnSpc>
              <a:buClr>
                <a:srgbClr val="5CE600"/>
              </a:buClr>
            </a:pP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4-5.5”</a:t>
            </a:r>
          </a:p>
          <a:p>
            <a:pPr lvl="1">
              <a:lnSpc>
                <a:spcPct val="120000"/>
              </a:lnSpc>
              <a:buClr>
                <a:srgbClr val="5CE600"/>
              </a:buClr>
            </a:pP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Portrait Orientation</a:t>
            </a:r>
          </a:p>
          <a:p>
            <a:pPr lvl="1">
              <a:lnSpc>
                <a:spcPct val="120000"/>
              </a:lnSpc>
              <a:buClr>
                <a:srgbClr val="5CE600"/>
              </a:buClr>
            </a:pP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One-thumb Use</a:t>
            </a:r>
          </a:p>
        </p:txBody>
      </p:sp>
      <p:sp>
        <p:nvSpPr>
          <p:cNvPr id="11" name="Rectangle 10"/>
          <p:cNvSpPr>
            <a:spLocks noChangeAspect="1"/>
          </p:cNvSpPr>
          <p:nvPr/>
        </p:nvSpPr>
        <p:spPr>
          <a:xfrm rot="2700000">
            <a:off x="10820991" y="-2196586"/>
            <a:ext cx="3503567" cy="3448780"/>
          </a:xfrm>
          <a:prstGeom prst="rect">
            <a:avLst/>
          </a:prstGeom>
          <a:solidFill>
            <a:srgbClr val="5CE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r>
              <a:rPr lang="bg-BG" dirty="0" smtClean="0"/>
              <a:t> </a:t>
            </a:r>
            <a:endParaRPr lang="en-US" dirty="0"/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5507798" y="1984468"/>
            <a:ext cx="5711890" cy="1324661"/>
          </a:xfrm>
        </p:spPr>
        <p:txBody>
          <a:bodyPr>
            <a:normAutofit/>
          </a:bodyPr>
          <a:lstStyle/>
          <a:p>
            <a:r>
              <a:rPr lang="en-US" sz="3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Conclusion</a:t>
            </a:r>
            <a:endParaRPr lang="bg-BG" sz="3600" dirty="0">
              <a:solidFill>
                <a:schemeClr val="tx1">
                  <a:lumMod val="65000"/>
                  <a:lumOff val="35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443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 rot="2700000">
            <a:off x="6988019" y="3859262"/>
            <a:ext cx="16890890" cy="16823316"/>
          </a:xfrm>
          <a:prstGeom prst="rect">
            <a:avLst/>
          </a:prstGeom>
          <a:solidFill>
            <a:srgbClr val="5CE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dirty="0" smtClean="0"/>
              <a:t>        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47530" y="1726447"/>
            <a:ext cx="10515600" cy="2518982"/>
          </a:xfrm>
        </p:spPr>
        <p:txBody>
          <a:bodyPr>
            <a:normAutofit/>
          </a:bodyPr>
          <a:lstStyle/>
          <a:p>
            <a:r>
              <a:rPr lang="en-US" sz="3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We are designing for </a:t>
            </a:r>
            <a:r>
              <a:rPr lang="en-US" sz="6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human beings</a:t>
            </a:r>
            <a:r>
              <a:rPr lang="ru-RU" sz="3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, </a:t>
            </a:r>
            <a:r>
              <a:rPr lang="en-US" sz="3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/>
            </a:r>
            <a:br>
              <a:rPr lang="en-US" sz="3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</a:br>
            <a:r>
              <a:rPr lang="en-US" sz="3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we are not designing for </a:t>
            </a:r>
            <a:r>
              <a:rPr lang="en-US" sz="6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devices</a:t>
            </a:r>
            <a:r>
              <a:rPr lang="ru-RU" sz="3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.</a:t>
            </a:r>
            <a:endParaRPr lang="bg-BG" sz="3600" dirty="0">
              <a:solidFill>
                <a:schemeClr val="tx1">
                  <a:lumMod val="65000"/>
                  <a:lumOff val="35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0266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2507</TotalTime>
  <Words>613</Words>
  <Application>Microsoft Office PowerPoint</Application>
  <PresentationFormat>Widescreen</PresentationFormat>
  <Paragraphs>148</Paragraphs>
  <Slides>47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5" baseType="lpstr">
      <vt:lpstr>Arial</vt:lpstr>
      <vt:lpstr>Calibri</vt:lpstr>
      <vt:lpstr>Calibri Light</vt:lpstr>
      <vt:lpstr>Segoe UI</vt:lpstr>
      <vt:lpstr>Segoe UI Light</vt:lpstr>
      <vt:lpstr>Segoe UI Semibold</vt:lpstr>
      <vt:lpstr>Segoe UI Semilight</vt:lpstr>
      <vt:lpstr>Office Theme</vt:lpstr>
      <vt:lpstr>Introduction in  Mobile UX Design</vt:lpstr>
      <vt:lpstr>PowerPoint Presentation</vt:lpstr>
      <vt:lpstr>Device Sizes and Resolutions</vt:lpstr>
      <vt:lpstr>Mobile Devices</vt:lpstr>
      <vt:lpstr>Designing mobile</vt:lpstr>
      <vt:lpstr>Global Smartphone Orientation</vt:lpstr>
      <vt:lpstr>Smartphone Posture</vt:lpstr>
      <vt:lpstr>Conclusion</vt:lpstr>
      <vt:lpstr>We are designing for human beings,  we are not designing for devices.</vt:lpstr>
      <vt:lpstr>Comfortable zones of interactions</vt:lpstr>
      <vt:lpstr>Touch Target Size</vt:lpstr>
      <vt:lpstr>Android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RadEditor Mobile Rendering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Fluid Grid</vt:lpstr>
      <vt:lpstr>PowerPoint Presentation</vt:lpstr>
      <vt:lpstr>PowerPoint Presentation</vt:lpstr>
      <vt:lpstr>Responsive Images</vt:lpstr>
      <vt:lpstr>PowerPoint Presentation</vt:lpstr>
      <vt:lpstr>PowerPoint Presentation</vt:lpstr>
      <vt:lpstr>Media Queries</vt:lpstr>
      <vt:lpstr>PowerPoint Presentation</vt:lpstr>
      <vt:lpstr>PowerPoint Presentation</vt:lpstr>
      <vt:lpstr>PowerPoint Presentation</vt:lpstr>
      <vt:lpstr>Telerik UI for ASP.NET AJAX Demos and Sample Applications</vt:lpstr>
      <vt:lpstr>PowerPoint Presentation</vt:lpstr>
      <vt:lpstr>PowerPoint Presentation</vt:lpstr>
      <vt:lpstr>Font Icons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Въведение в мобилният UX дизайн</dc:title>
  <dc:creator>liliya karakoleva</dc:creator>
  <cp:lastModifiedBy>Lilia Karakoleva</cp:lastModifiedBy>
  <cp:revision>315</cp:revision>
  <dcterms:created xsi:type="dcterms:W3CDTF">2015-10-18T11:08:31Z</dcterms:created>
  <dcterms:modified xsi:type="dcterms:W3CDTF">2015-10-21T12:38:40Z</dcterms:modified>
</cp:coreProperties>
</file>